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15"/>
  </p:notesMasterIdLst>
  <p:sldIdLst>
    <p:sldId id="279" r:id="rId2"/>
    <p:sldId id="271" r:id="rId3"/>
    <p:sldId id="258" r:id="rId4"/>
    <p:sldId id="259" r:id="rId5"/>
    <p:sldId id="273" r:id="rId6"/>
    <p:sldId id="260" r:id="rId7"/>
    <p:sldId id="261" r:id="rId8"/>
    <p:sldId id="274" r:id="rId9"/>
    <p:sldId id="283" r:id="rId10"/>
    <p:sldId id="282" r:id="rId11"/>
    <p:sldId id="285" r:id="rId12"/>
    <p:sldId id="284" r:id="rId13"/>
    <p:sldId id="280" r:id="rId1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74" autoAdjust="0"/>
    <p:restoredTop sz="94434" autoAdjust="0"/>
  </p:normalViewPr>
  <p:slideViewPr>
    <p:cSldViewPr snapToGrid="0">
      <p:cViewPr>
        <p:scale>
          <a:sx n="64" d="100"/>
          <a:sy n="64" d="100"/>
        </p:scale>
        <p:origin x="1080" y="27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14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87137F2-F1BC-4D3A-A5A0-DC647A7A2B9D}" type="datetimeFigureOut">
              <a:rPr lang="en-US"/>
              <a:pPr>
                <a:defRPr/>
              </a:pPr>
              <a:t>10/9/2019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8796197-55E5-402B-BBAF-98883A3D3C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319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Rectangle 1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413" y="1792288"/>
            <a:ext cx="990600" cy="304800"/>
          </a:xfrm>
        </p:spPr>
        <p:txBody>
          <a:bodyPr anchor="t"/>
          <a:lstStyle>
            <a:lvl1pPr algn="l">
              <a:defRPr b="0" i="0" smtClean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B44849FF-D63F-4412-90C5-F96BDB771549}" type="datetimeFigureOut">
              <a:rPr lang="en-US"/>
              <a:pPr>
                <a:defRPr/>
              </a:pPr>
              <a:t>10/9/2019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2706" y="3228182"/>
            <a:ext cx="3859213" cy="30480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9C6E44-507B-4DFF-AF48-2DD433369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1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w 7104"/>
                <a:gd name="T103" fmla="*/ 0 h 2856"/>
                <a:gd name="T104" fmla="*/ 7104 w 7104"/>
                <a:gd name="T105" fmla="*/ 2856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ED108-4802-4600-BB6E-B7D4E31C702A}" type="datetimeFigureOut">
              <a:rPr lang="en-US"/>
              <a:pPr>
                <a:defRPr/>
              </a:pPr>
              <a:t>10/9/2019</a:t>
            </a:fld>
            <a:endParaRPr lang="en-US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14496-710B-46B4-B1C4-05C8B3BC65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072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89932">
              <a:off x="8490951" y="2714874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>
                <a:gd name="T0" fmla="*/ 0 w 10000"/>
                <a:gd name="T1" fmla="*/ 0 h 7946"/>
                <a:gd name="T2" fmla="*/ 0 w 10000"/>
                <a:gd name="T3" fmla="*/ 7945 h 7946"/>
                <a:gd name="T4" fmla="*/ 10000 w 10000"/>
                <a:gd name="T5" fmla="*/ 7946 h 7946"/>
                <a:gd name="T6" fmla="*/ 10000 w 10000"/>
                <a:gd name="T7" fmla="*/ 4 h 7946"/>
                <a:gd name="T8" fmla="*/ 10000 w 10000"/>
                <a:gd name="T9" fmla="*/ 4 h 7946"/>
                <a:gd name="T10" fmla="*/ 9773 w 10000"/>
                <a:gd name="T11" fmla="*/ 91 h 7946"/>
                <a:gd name="T12" fmla="*/ 9547 w 10000"/>
                <a:gd name="T13" fmla="*/ 175 h 7946"/>
                <a:gd name="T14" fmla="*/ 9320 w 10000"/>
                <a:gd name="T15" fmla="*/ 256 h 7946"/>
                <a:gd name="T16" fmla="*/ 9092 w 10000"/>
                <a:gd name="T17" fmla="*/ 326 h 7946"/>
                <a:gd name="T18" fmla="*/ 8865 w 10000"/>
                <a:gd name="T19" fmla="*/ 396 h 7946"/>
                <a:gd name="T20" fmla="*/ 8637 w 10000"/>
                <a:gd name="T21" fmla="*/ 462 h 7946"/>
                <a:gd name="T22" fmla="*/ 8412 w 10000"/>
                <a:gd name="T23" fmla="*/ 518 h 7946"/>
                <a:gd name="T24" fmla="*/ 8184 w 10000"/>
                <a:gd name="T25" fmla="*/ 571 h 7946"/>
                <a:gd name="T26" fmla="*/ 7957 w 10000"/>
                <a:gd name="T27" fmla="*/ 620 h 7946"/>
                <a:gd name="T28" fmla="*/ 7734 w 10000"/>
                <a:gd name="T29" fmla="*/ 662 h 7946"/>
                <a:gd name="T30" fmla="*/ 7508 w 10000"/>
                <a:gd name="T31" fmla="*/ 704 h 7946"/>
                <a:gd name="T32" fmla="*/ 7285 w 10000"/>
                <a:gd name="T33" fmla="*/ 739 h 7946"/>
                <a:gd name="T34" fmla="*/ 7062 w 10000"/>
                <a:gd name="T35" fmla="*/ 767 h 7946"/>
                <a:gd name="T36" fmla="*/ 6840 w 10000"/>
                <a:gd name="T37" fmla="*/ 795 h 7946"/>
                <a:gd name="T38" fmla="*/ 6620 w 10000"/>
                <a:gd name="T39" fmla="*/ 819 h 7946"/>
                <a:gd name="T40" fmla="*/ 6402 w 10000"/>
                <a:gd name="T41" fmla="*/ 837 h 7946"/>
                <a:gd name="T42" fmla="*/ 6184 w 10000"/>
                <a:gd name="T43" fmla="*/ 851 h 7946"/>
                <a:gd name="T44" fmla="*/ 5968 w 10000"/>
                <a:gd name="T45" fmla="*/ 865 h 7946"/>
                <a:gd name="T46" fmla="*/ 5755 w 10000"/>
                <a:gd name="T47" fmla="*/ 872 h 7946"/>
                <a:gd name="T48" fmla="*/ 5542 w 10000"/>
                <a:gd name="T49" fmla="*/ 879 h 7946"/>
                <a:gd name="T50" fmla="*/ 5332 w 10000"/>
                <a:gd name="T51" fmla="*/ 882 h 7946"/>
                <a:gd name="T52" fmla="*/ 5124 w 10000"/>
                <a:gd name="T53" fmla="*/ 879 h 7946"/>
                <a:gd name="T54" fmla="*/ 4918 w 10000"/>
                <a:gd name="T55" fmla="*/ 879 h 7946"/>
                <a:gd name="T56" fmla="*/ 4714 w 10000"/>
                <a:gd name="T57" fmla="*/ 872 h 7946"/>
                <a:gd name="T58" fmla="*/ 4514 w 10000"/>
                <a:gd name="T59" fmla="*/ 861 h 7946"/>
                <a:gd name="T60" fmla="*/ 4316 w 10000"/>
                <a:gd name="T61" fmla="*/ 851 h 7946"/>
                <a:gd name="T62" fmla="*/ 4122 w 10000"/>
                <a:gd name="T63" fmla="*/ 840 h 7946"/>
                <a:gd name="T64" fmla="*/ 3929 w 10000"/>
                <a:gd name="T65" fmla="*/ 823 h 7946"/>
                <a:gd name="T66" fmla="*/ 3739 w 10000"/>
                <a:gd name="T67" fmla="*/ 805 h 7946"/>
                <a:gd name="T68" fmla="*/ 3553 w 10000"/>
                <a:gd name="T69" fmla="*/ 788 h 7946"/>
                <a:gd name="T70" fmla="*/ 3190 w 10000"/>
                <a:gd name="T71" fmla="*/ 742 h 7946"/>
                <a:gd name="T72" fmla="*/ 2842 w 10000"/>
                <a:gd name="T73" fmla="*/ 693 h 7946"/>
                <a:gd name="T74" fmla="*/ 2508 w 10000"/>
                <a:gd name="T75" fmla="*/ 641 h 7946"/>
                <a:gd name="T76" fmla="*/ 2192 w 10000"/>
                <a:gd name="T77" fmla="*/ 585 h 7946"/>
                <a:gd name="T78" fmla="*/ 1890 w 10000"/>
                <a:gd name="T79" fmla="*/ 525 h 7946"/>
                <a:gd name="T80" fmla="*/ 1610 w 10000"/>
                <a:gd name="T81" fmla="*/ 462 h 7946"/>
                <a:gd name="T82" fmla="*/ 1347 w 10000"/>
                <a:gd name="T83" fmla="*/ 399 h 7946"/>
                <a:gd name="T84" fmla="*/ 1105 w 10000"/>
                <a:gd name="T85" fmla="*/ 336 h 7946"/>
                <a:gd name="T86" fmla="*/ 883 w 10000"/>
                <a:gd name="T87" fmla="*/ 277 h 7946"/>
                <a:gd name="T88" fmla="*/ 686 w 10000"/>
                <a:gd name="T89" fmla="*/ 221 h 7946"/>
                <a:gd name="T90" fmla="*/ 508 w 10000"/>
                <a:gd name="T91" fmla="*/ 168 h 7946"/>
                <a:gd name="T92" fmla="*/ 358 w 10000"/>
                <a:gd name="T93" fmla="*/ 123 h 7946"/>
                <a:gd name="T94" fmla="*/ 232 w 10000"/>
                <a:gd name="T95" fmla="*/ 81 h 7946"/>
                <a:gd name="T96" fmla="*/ 59 w 10000"/>
                <a:gd name="T97" fmla="*/ 21 h 7946"/>
                <a:gd name="T98" fmla="*/ 0 w 10000"/>
                <a:gd name="T99" fmla="*/ 0 h 7946"/>
                <a:gd name="T100" fmla="*/ 0 w 10000"/>
                <a:gd name="T101" fmla="*/ 0 h 7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2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4362D-9E4F-4E9C-ADF0-CB0A8ED6322B}" type="datetimeFigureOut">
              <a:rPr lang="en-US"/>
              <a:pPr>
                <a:defRPr/>
              </a:pPr>
              <a:t>10/9/2019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0B058-5CFE-4762-A89C-F6DD6E3602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241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89932">
              <a:off x="8490951" y="418511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TextBox 15"/>
          <p:cNvSpPr txBox="1"/>
          <p:nvPr/>
        </p:nvSpPr>
        <p:spPr bwMode="gray">
          <a:xfrm>
            <a:off x="881063" y="608013"/>
            <a:ext cx="801687" cy="1568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8" name="TextBox 12"/>
          <p:cNvSpPr txBox="1"/>
          <p:nvPr/>
        </p:nvSpPr>
        <p:spPr bwMode="gray">
          <a:xfrm>
            <a:off x="9883775" y="2613025"/>
            <a:ext cx="65405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A5769-5E4F-48F5-A9C1-01DA76C52B2E}" type="datetimeFigureOut">
              <a:rPr lang="en-US"/>
              <a:pPr>
                <a:defRPr/>
              </a:pPr>
              <a:t>10/9/2019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07CCF3A4-A547-4AFB-A099-DDA0EF9B69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085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>
              <a:spLocks/>
            </p:cNvSpPr>
            <p:nvPr/>
          </p:nvSpPr>
          <p:spPr bwMode="gray">
            <a:xfrm rot="-589932">
              <a:off x="8490951" y="4193583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5"/>
            <p:cNvSpPr>
              <a:spLocks/>
            </p:cNvSpPr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9C65B-93D5-439D-AF85-7BA9FE6D418E}" type="datetimeFigureOut">
              <a:rPr lang="en-US"/>
              <a:pPr>
                <a:defRPr/>
              </a:pPr>
              <a:t>10/9/2019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6AC28-34CB-455D-88EF-FDAB9D97F7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922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16"/>
          <p:cNvCxnSpPr/>
          <p:nvPr/>
        </p:nvCxnSpPr>
        <p:spPr>
          <a:xfrm>
            <a:off x="4403725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/>
          <p:cNvCxnSpPr/>
          <p:nvPr/>
        </p:nvCxnSpPr>
        <p:spPr>
          <a:xfrm>
            <a:off x="77724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90D82-65DE-49E6-8367-ADEAD2EBEE06}" type="datetimeFigureOut">
              <a:rPr lang="en-US"/>
              <a:pPr>
                <a:defRPr/>
              </a:pPr>
              <a:t>10/9/2019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fld id="{DFE6F67A-F66D-4500-94FB-65456A405D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8159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42"/>
          <p:cNvCxnSpPr/>
          <p:nvPr/>
        </p:nvCxnSpPr>
        <p:spPr>
          <a:xfrm>
            <a:off x="4405313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43"/>
          <p:cNvCxnSpPr/>
          <p:nvPr/>
        </p:nvCxnSpPr>
        <p:spPr>
          <a:xfrm>
            <a:off x="7797800" y="2570163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F0C8B-72D3-45D9-B9E6-157B5361927C}" type="datetimeFigureOut">
              <a:rPr lang="en-US"/>
              <a:pPr>
                <a:defRPr/>
              </a:pPr>
              <a:t>10/9/2019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24"/>
          </p:nvPr>
        </p:nvSpPr>
        <p:spPr>
          <a:xfrm>
            <a:off x="560388" y="6391275"/>
            <a:ext cx="36449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B43F70B1-39A2-442A-8754-12596A1DE9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339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4988" y="6391275"/>
            <a:ext cx="990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A8774-E5F2-4A50-9B34-3E8D73446605}" type="datetimeFigureOut">
              <a:rPr lang="en-US"/>
              <a:pPr>
                <a:defRPr/>
              </a:pPr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C2260-450F-4909-854A-1ECC8F7A18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586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6"/>
            <p:cNvSpPr/>
            <p:nvPr/>
          </p:nvSpPr>
          <p:spPr bwMode="gray">
            <a:xfrm>
              <a:off x="414338" y="401638"/>
              <a:ext cx="65119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3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713" y="6391275"/>
            <a:ext cx="992187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5C92C-6508-444D-924A-301C9769F607}" type="datetimeFigureOut">
              <a:rPr lang="en-US"/>
              <a:pPr>
                <a:defRPr/>
              </a:pPr>
              <a:t>10/9/2019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D9BCD-CCDF-4A70-BD24-DC6F6C7E9C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45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9E3F4-75C3-4882-9900-2715C282C8A7}" type="datetimeFigureOut">
              <a:rPr lang="en-US"/>
              <a:pPr>
                <a:defRPr/>
              </a:pPr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0C3F2-72D5-4BA3-9BF7-1628CF9319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327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5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9"/>
            <p:cNvSpPr/>
            <p:nvPr/>
          </p:nvSpPr>
          <p:spPr bwMode="gray">
            <a:xfrm>
              <a:off x="7289800" y="401638"/>
              <a:ext cx="44783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>
              <a:spLocks/>
            </p:cNvSpPr>
            <p:nvPr/>
          </p:nvSpPr>
          <p:spPr bwMode="gray">
            <a:xfrm rot="-5400000">
              <a:off x="3787244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698352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B3911-E942-4453-A621-998C8C3EFD61}" type="datetimeFigureOut">
              <a:rPr lang="en-US"/>
              <a:pPr>
                <a:defRPr/>
              </a:pPr>
              <a:t>10/9/2019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337625-1F60-4076-AFDB-9C5A38FE62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35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7B379-B2E5-4376-8A1A-0A374B9229A0}" type="datetimeFigureOut">
              <a:rPr lang="en-US"/>
              <a:pPr>
                <a:defRPr/>
              </a:pPr>
              <a:t>10/9/2019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1A33A-5106-4B1A-A68F-5501EC2CC4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194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13805-0399-4FB0-A2B2-AF4517DD0062}" type="datetimeFigureOut">
              <a:rPr lang="en-US"/>
              <a:pPr>
                <a:defRPr/>
              </a:pPr>
              <a:t>10/9/2019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42D0AD-2B5E-4709-B01C-A7B1697B93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86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7F30F-9D39-4B6F-8CDC-963CDB6162E2}" type="datetimeFigureOut">
              <a:rPr lang="en-US"/>
              <a:pPr>
                <a:defRPr/>
              </a:pPr>
              <a:t>10/9/2019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1C2D9-F36A-449D-8EBB-ADA6723C80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22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B9481-8602-4F4B-A070-34254534F4CA}" type="datetimeFigureOut">
              <a:rPr lang="en-US"/>
              <a:pPr>
                <a:defRPr/>
              </a:pPr>
              <a:t>10/9/2019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D0B96-503B-45BB-992A-8FCAEA0377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51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5713413" y="401638"/>
              <a:ext cx="6054725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3140485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2229377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C9F71-0263-4919-9131-1FF23D641141}" type="datetimeFigureOut">
              <a:rPr lang="en-US"/>
              <a:pPr>
                <a:defRPr/>
              </a:pPr>
              <a:t>10/9/2019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A2F79-807B-4BF7-AA88-0A023C63A8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91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6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10"/>
            <p:cNvSpPr/>
            <p:nvPr/>
          </p:nvSpPr>
          <p:spPr bwMode="gray">
            <a:xfrm>
              <a:off x="6172200" y="401638"/>
              <a:ext cx="5595938" cy="6054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>
              <a:spLocks/>
            </p:cNvSpPr>
            <p:nvPr/>
          </p:nvSpPr>
          <p:spPr bwMode="gray">
            <a:xfrm rot="-5677511">
              <a:off x="4203594" y="1826078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5"/>
            <p:cNvSpPr>
              <a:spLocks/>
            </p:cNvSpPr>
            <p:nvPr/>
          </p:nvSpPr>
          <p:spPr bwMode="gray">
            <a:xfrm rot="-5400000">
              <a:off x="3295432" y="2801721"/>
              <a:ext cx="6053670" cy="1254558"/>
            </a:xfrm>
            <a:custGeom>
              <a:avLst/>
              <a:gdLst>
                <a:gd name="T0" fmla="*/ 0 w 10000"/>
                <a:gd name="T1" fmla="*/ 0 h 8000"/>
                <a:gd name="T2" fmla="*/ 0 w 10000"/>
                <a:gd name="T3" fmla="*/ 7970 h 8000"/>
                <a:gd name="T4" fmla="*/ 10000 w 10000"/>
                <a:gd name="T5" fmla="*/ 8000 h 8000"/>
                <a:gd name="T6" fmla="*/ 10000 w 10000"/>
                <a:gd name="T7" fmla="*/ 7 h 8000"/>
                <a:gd name="T8" fmla="*/ 10000 w 10000"/>
                <a:gd name="T9" fmla="*/ 7 h 8000"/>
                <a:gd name="T10" fmla="*/ 9773 w 10000"/>
                <a:gd name="T11" fmla="*/ 156 h 8000"/>
                <a:gd name="T12" fmla="*/ 9547 w 10000"/>
                <a:gd name="T13" fmla="*/ 298 h 8000"/>
                <a:gd name="T14" fmla="*/ 9320 w 10000"/>
                <a:gd name="T15" fmla="*/ 437 h 8000"/>
                <a:gd name="T16" fmla="*/ 9092 w 10000"/>
                <a:gd name="T17" fmla="*/ 556 h 8000"/>
                <a:gd name="T18" fmla="*/ 8865 w 10000"/>
                <a:gd name="T19" fmla="*/ 676 h 8000"/>
                <a:gd name="T20" fmla="*/ 8637 w 10000"/>
                <a:gd name="T21" fmla="*/ 788 h 8000"/>
                <a:gd name="T22" fmla="*/ 8412 w 10000"/>
                <a:gd name="T23" fmla="*/ 884 h 8000"/>
                <a:gd name="T24" fmla="*/ 8184 w 10000"/>
                <a:gd name="T25" fmla="*/ 975 h 8000"/>
                <a:gd name="T26" fmla="*/ 7957 w 10000"/>
                <a:gd name="T27" fmla="*/ 1058 h 8000"/>
                <a:gd name="T28" fmla="*/ 7734 w 10000"/>
                <a:gd name="T29" fmla="*/ 1130 h 8000"/>
                <a:gd name="T30" fmla="*/ 7508 w 10000"/>
                <a:gd name="T31" fmla="*/ 1202 h 8000"/>
                <a:gd name="T32" fmla="*/ 7285 w 10000"/>
                <a:gd name="T33" fmla="*/ 1262 h 8000"/>
                <a:gd name="T34" fmla="*/ 7062 w 10000"/>
                <a:gd name="T35" fmla="*/ 1309 h 8000"/>
                <a:gd name="T36" fmla="*/ 6840 w 10000"/>
                <a:gd name="T37" fmla="*/ 1358 h 8000"/>
                <a:gd name="T38" fmla="*/ 6620 w 10000"/>
                <a:gd name="T39" fmla="*/ 1399 h 8000"/>
                <a:gd name="T40" fmla="*/ 6402 w 10000"/>
                <a:gd name="T41" fmla="*/ 1428 h 8000"/>
                <a:gd name="T42" fmla="*/ 6184 w 10000"/>
                <a:gd name="T43" fmla="*/ 1453 h 8000"/>
                <a:gd name="T44" fmla="*/ 5968 w 10000"/>
                <a:gd name="T45" fmla="*/ 1477 h 8000"/>
                <a:gd name="T46" fmla="*/ 5755 w 10000"/>
                <a:gd name="T47" fmla="*/ 1488 h 8000"/>
                <a:gd name="T48" fmla="*/ 5542 w 10000"/>
                <a:gd name="T49" fmla="*/ 1500 h 8000"/>
                <a:gd name="T50" fmla="*/ 5332 w 10000"/>
                <a:gd name="T51" fmla="*/ 1506 h 8000"/>
                <a:gd name="T52" fmla="*/ 5124 w 10000"/>
                <a:gd name="T53" fmla="*/ 1500 h 8000"/>
                <a:gd name="T54" fmla="*/ 4918 w 10000"/>
                <a:gd name="T55" fmla="*/ 1500 h 8000"/>
                <a:gd name="T56" fmla="*/ 4714 w 10000"/>
                <a:gd name="T57" fmla="*/ 1488 h 8000"/>
                <a:gd name="T58" fmla="*/ 4514 w 10000"/>
                <a:gd name="T59" fmla="*/ 1470 h 8000"/>
                <a:gd name="T60" fmla="*/ 4316 w 10000"/>
                <a:gd name="T61" fmla="*/ 1453 h 8000"/>
                <a:gd name="T62" fmla="*/ 4122 w 10000"/>
                <a:gd name="T63" fmla="*/ 1434 h 8000"/>
                <a:gd name="T64" fmla="*/ 3929 w 10000"/>
                <a:gd name="T65" fmla="*/ 1405 h 8000"/>
                <a:gd name="T66" fmla="*/ 3739 w 10000"/>
                <a:gd name="T67" fmla="*/ 1374 h 8000"/>
                <a:gd name="T68" fmla="*/ 3553 w 10000"/>
                <a:gd name="T69" fmla="*/ 1346 h 8000"/>
                <a:gd name="T70" fmla="*/ 3190 w 10000"/>
                <a:gd name="T71" fmla="*/ 1267 h 8000"/>
                <a:gd name="T72" fmla="*/ 2842 w 10000"/>
                <a:gd name="T73" fmla="*/ 1183 h 8000"/>
                <a:gd name="T74" fmla="*/ 2508 w 10000"/>
                <a:gd name="T75" fmla="*/ 1095 h 8000"/>
                <a:gd name="T76" fmla="*/ 2192 w 10000"/>
                <a:gd name="T77" fmla="*/ 998 h 8000"/>
                <a:gd name="T78" fmla="*/ 1890 w 10000"/>
                <a:gd name="T79" fmla="*/ 897 h 8000"/>
                <a:gd name="T80" fmla="*/ 1610 w 10000"/>
                <a:gd name="T81" fmla="*/ 788 h 8000"/>
                <a:gd name="T82" fmla="*/ 1347 w 10000"/>
                <a:gd name="T83" fmla="*/ 681 h 8000"/>
                <a:gd name="T84" fmla="*/ 1105 w 10000"/>
                <a:gd name="T85" fmla="*/ 574 h 8000"/>
                <a:gd name="T86" fmla="*/ 883 w 10000"/>
                <a:gd name="T87" fmla="*/ 473 h 8000"/>
                <a:gd name="T88" fmla="*/ 686 w 10000"/>
                <a:gd name="T89" fmla="*/ 377 h 8000"/>
                <a:gd name="T90" fmla="*/ 508 w 10000"/>
                <a:gd name="T91" fmla="*/ 286 h 8000"/>
                <a:gd name="T92" fmla="*/ 358 w 10000"/>
                <a:gd name="T93" fmla="*/ 210 h 8000"/>
                <a:gd name="T94" fmla="*/ 232 w 10000"/>
                <a:gd name="T95" fmla="*/ 138 h 8000"/>
                <a:gd name="T96" fmla="*/ 59 w 10000"/>
                <a:gd name="T97" fmla="*/ 35 h 8000"/>
                <a:gd name="T98" fmla="*/ 0 w 10000"/>
                <a:gd name="T99" fmla="*/ 0 h 8000"/>
                <a:gd name="T100" fmla="*/ 0 w 10000"/>
                <a:gd name="T101" fmla="*/ 0 h 8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42ACE-5206-4627-BF47-788DDC73B3EC}" type="datetimeFigureOut">
              <a:rPr lang="en-US"/>
              <a:pPr>
                <a:defRPr/>
              </a:pPr>
              <a:t>10/9/2019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64657-A820-419D-81E3-6C0E3F754E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51" name="Freeform 5"/>
            <p:cNvSpPr>
              <a:spLocks/>
            </p:cNvSpPr>
            <p:nvPr/>
          </p:nvSpPr>
          <p:spPr bwMode="gray">
            <a:xfrm rot="-589932">
              <a:off x="8490951" y="1797517"/>
              <a:ext cx="3299407" cy="440924"/>
            </a:xfrm>
            <a:custGeom>
              <a:avLst/>
              <a:gdLst>
                <a:gd name="T0" fmla="*/ 85 w 10000"/>
                <a:gd name="T1" fmla="*/ 2532 h 5291"/>
                <a:gd name="T2" fmla="*/ 9958 w 10000"/>
                <a:gd name="T3" fmla="*/ 5291 h 5291"/>
                <a:gd name="T4" fmla="*/ 10000 w 10000"/>
                <a:gd name="T5" fmla="*/ 0 h 5291"/>
                <a:gd name="T6" fmla="*/ 10000 w 10000"/>
                <a:gd name="T7" fmla="*/ 0 h 5291"/>
                <a:gd name="T8" fmla="*/ 9667 w 10000"/>
                <a:gd name="T9" fmla="*/ 204 h 5291"/>
                <a:gd name="T10" fmla="*/ 9334 w 10000"/>
                <a:gd name="T11" fmla="*/ 400 h 5291"/>
                <a:gd name="T12" fmla="*/ 9001 w 10000"/>
                <a:gd name="T13" fmla="*/ 590 h 5291"/>
                <a:gd name="T14" fmla="*/ 8667 w 10000"/>
                <a:gd name="T15" fmla="*/ 753 h 5291"/>
                <a:gd name="T16" fmla="*/ 8333 w 10000"/>
                <a:gd name="T17" fmla="*/ 917 h 5291"/>
                <a:gd name="T18" fmla="*/ 7999 w 10000"/>
                <a:gd name="T19" fmla="*/ 1071 h 5291"/>
                <a:gd name="T20" fmla="*/ 7669 w 10000"/>
                <a:gd name="T21" fmla="*/ 1202 h 5291"/>
                <a:gd name="T22" fmla="*/ 7333 w 10000"/>
                <a:gd name="T23" fmla="*/ 1325 h 5291"/>
                <a:gd name="T24" fmla="*/ 7000 w 10000"/>
                <a:gd name="T25" fmla="*/ 1440 h 5291"/>
                <a:gd name="T26" fmla="*/ 6673 w 10000"/>
                <a:gd name="T27" fmla="*/ 1538 h 5291"/>
                <a:gd name="T28" fmla="*/ 6340 w 10000"/>
                <a:gd name="T29" fmla="*/ 1636 h 5291"/>
                <a:gd name="T30" fmla="*/ 6013 w 10000"/>
                <a:gd name="T31" fmla="*/ 1719 h 5291"/>
                <a:gd name="T32" fmla="*/ 5686 w 10000"/>
                <a:gd name="T33" fmla="*/ 1784 h 5291"/>
                <a:gd name="T34" fmla="*/ 5359 w 10000"/>
                <a:gd name="T35" fmla="*/ 1850 h 5291"/>
                <a:gd name="T36" fmla="*/ 5036 w 10000"/>
                <a:gd name="T37" fmla="*/ 1906 h 5291"/>
                <a:gd name="T38" fmla="*/ 4717 w 10000"/>
                <a:gd name="T39" fmla="*/ 1948 h 5291"/>
                <a:gd name="T40" fmla="*/ 4396 w 10000"/>
                <a:gd name="T41" fmla="*/ 1980 h 5291"/>
                <a:gd name="T42" fmla="*/ 4079 w 10000"/>
                <a:gd name="T43" fmla="*/ 2013 h 5291"/>
                <a:gd name="T44" fmla="*/ 3766 w 10000"/>
                <a:gd name="T45" fmla="*/ 2029 h 5291"/>
                <a:gd name="T46" fmla="*/ 3454 w 10000"/>
                <a:gd name="T47" fmla="*/ 2046 h 5291"/>
                <a:gd name="T48" fmla="*/ 3145 w 10000"/>
                <a:gd name="T49" fmla="*/ 2053 h 5291"/>
                <a:gd name="T50" fmla="*/ 2839 w 10000"/>
                <a:gd name="T51" fmla="*/ 2046 h 5291"/>
                <a:gd name="T52" fmla="*/ 2537 w 10000"/>
                <a:gd name="T53" fmla="*/ 2046 h 5291"/>
                <a:gd name="T54" fmla="*/ 2238 w 10000"/>
                <a:gd name="T55" fmla="*/ 2029 h 5291"/>
                <a:gd name="T56" fmla="*/ 1943 w 10000"/>
                <a:gd name="T57" fmla="*/ 2004 h 5291"/>
                <a:gd name="T58" fmla="*/ 1653 w 10000"/>
                <a:gd name="T59" fmla="*/ 1980 h 5291"/>
                <a:gd name="T60" fmla="*/ 1368 w 10000"/>
                <a:gd name="T61" fmla="*/ 1955 h 5291"/>
                <a:gd name="T62" fmla="*/ 1085 w 10000"/>
                <a:gd name="T63" fmla="*/ 1915 h 5291"/>
                <a:gd name="T64" fmla="*/ 806 w 10000"/>
                <a:gd name="T65" fmla="*/ 1873 h 5291"/>
                <a:gd name="T66" fmla="*/ 533 w 10000"/>
                <a:gd name="T67" fmla="*/ 1833 h 5291"/>
                <a:gd name="T68" fmla="*/ 0 w 10000"/>
                <a:gd name="T69" fmla="*/ 1726 h 5291"/>
                <a:gd name="T70" fmla="*/ 85 w 10000"/>
                <a:gd name="T71" fmla="*/ 2532 h 5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5"/>
            <p:cNvSpPr>
              <a:spLocks/>
            </p:cNvSpPr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>
                <a:gd name="T0" fmla="*/ 0 w 7104"/>
                <a:gd name="T1" fmla="*/ 0 h 2856"/>
                <a:gd name="T2" fmla="*/ 0 w 7104"/>
                <a:gd name="T3" fmla="*/ 2856 h 2856"/>
                <a:gd name="T4" fmla="*/ 7104 w 7104"/>
                <a:gd name="T5" fmla="*/ 2856 h 2856"/>
                <a:gd name="T6" fmla="*/ 7104 w 7104"/>
                <a:gd name="T7" fmla="*/ 1 h 2856"/>
                <a:gd name="T8" fmla="*/ 7104 w 7104"/>
                <a:gd name="T9" fmla="*/ 1 h 2856"/>
                <a:gd name="T10" fmla="*/ 6943 w 7104"/>
                <a:gd name="T11" fmla="*/ 26 h 2856"/>
                <a:gd name="T12" fmla="*/ 6782 w 7104"/>
                <a:gd name="T13" fmla="*/ 50 h 2856"/>
                <a:gd name="T14" fmla="*/ 6621 w 7104"/>
                <a:gd name="T15" fmla="*/ 73 h 2856"/>
                <a:gd name="T16" fmla="*/ 6459 w 7104"/>
                <a:gd name="T17" fmla="*/ 93 h 2856"/>
                <a:gd name="T18" fmla="*/ 6298 w 7104"/>
                <a:gd name="T19" fmla="*/ 113 h 2856"/>
                <a:gd name="T20" fmla="*/ 6136 w 7104"/>
                <a:gd name="T21" fmla="*/ 132 h 2856"/>
                <a:gd name="T22" fmla="*/ 5976 w 7104"/>
                <a:gd name="T23" fmla="*/ 148 h 2856"/>
                <a:gd name="T24" fmla="*/ 5814 w 7104"/>
                <a:gd name="T25" fmla="*/ 163 h 2856"/>
                <a:gd name="T26" fmla="*/ 5653 w 7104"/>
                <a:gd name="T27" fmla="*/ 177 h 2856"/>
                <a:gd name="T28" fmla="*/ 5494 w 7104"/>
                <a:gd name="T29" fmla="*/ 189 h 2856"/>
                <a:gd name="T30" fmla="*/ 5334 w 7104"/>
                <a:gd name="T31" fmla="*/ 201 h 2856"/>
                <a:gd name="T32" fmla="*/ 5175 w 7104"/>
                <a:gd name="T33" fmla="*/ 211 h 2856"/>
                <a:gd name="T34" fmla="*/ 5017 w 7104"/>
                <a:gd name="T35" fmla="*/ 219 h 2856"/>
                <a:gd name="T36" fmla="*/ 4859 w 7104"/>
                <a:gd name="T37" fmla="*/ 227 h 2856"/>
                <a:gd name="T38" fmla="*/ 4703 w 7104"/>
                <a:gd name="T39" fmla="*/ 234 h 2856"/>
                <a:gd name="T40" fmla="*/ 4548 w 7104"/>
                <a:gd name="T41" fmla="*/ 239 h 2856"/>
                <a:gd name="T42" fmla="*/ 4393 w 7104"/>
                <a:gd name="T43" fmla="*/ 243 h 2856"/>
                <a:gd name="T44" fmla="*/ 4240 w 7104"/>
                <a:gd name="T45" fmla="*/ 247 h 2856"/>
                <a:gd name="T46" fmla="*/ 4088 w 7104"/>
                <a:gd name="T47" fmla="*/ 249 h 2856"/>
                <a:gd name="T48" fmla="*/ 3937 w 7104"/>
                <a:gd name="T49" fmla="*/ 251 h 2856"/>
                <a:gd name="T50" fmla="*/ 3788 w 7104"/>
                <a:gd name="T51" fmla="*/ 252 h 2856"/>
                <a:gd name="T52" fmla="*/ 3640 w 7104"/>
                <a:gd name="T53" fmla="*/ 251 h 2856"/>
                <a:gd name="T54" fmla="*/ 3494 w 7104"/>
                <a:gd name="T55" fmla="*/ 251 h 2856"/>
                <a:gd name="T56" fmla="*/ 3349 w 7104"/>
                <a:gd name="T57" fmla="*/ 249 h 2856"/>
                <a:gd name="T58" fmla="*/ 3207 w 7104"/>
                <a:gd name="T59" fmla="*/ 246 h 2856"/>
                <a:gd name="T60" fmla="*/ 3066 w 7104"/>
                <a:gd name="T61" fmla="*/ 243 h 2856"/>
                <a:gd name="T62" fmla="*/ 2928 w 7104"/>
                <a:gd name="T63" fmla="*/ 240 h 2856"/>
                <a:gd name="T64" fmla="*/ 2791 w 7104"/>
                <a:gd name="T65" fmla="*/ 235 h 2856"/>
                <a:gd name="T66" fmla="*/ 2656 w 7104"/>
                <a:gd name="T67" fmla="*/ 230 h 2856"/>
                <a:gd name="T68" fmla="*/ 2524 w 7104"/>
                <a:gd name="T69" fmla="*/ 225 h 2856"/>
                <a:gd name="T70" fmla="*/ 2266 w 7104"/>
                <a:gd name="T71" fmla="*/ 212 h 2856"/>
                <a:gd name="T72" fmla="*/ 2019 w 7104"/>
                <a:gd name="T73" fmla="*/ 198 h 2856"/>
                <a:gd name="T74" fmla="*/ 1782 w 7104"/>
                <a:gd name="T75" fmla="*/ 183 h 2856"/>
                <a:gd name="T76" fmla="*/ 1557 w 7104"/>
                <a:gd name="T77" fmla="*/ 167 h 2856"/>
                <a:gd name="T78" fmla="*/ 1343 w 7104"/>
                <a:gd name="T79" fmla="*/ 150 h 2856"/>
                <a:gd name="T80" fmla="*/ 1144 w 7104"/>
                <a:gd name="T81" fmla="*/ 132 h 2856"/>
                <a:gd name="T82" fmla="*/ 957 w 7104"/>
                <a:gd name="T83" fmla="*/ 114 h 2856"/>
                <a:gd name="T84" fmla="*/ 785 w 7104"/>
                <a:gd name="T85" fmla="*/ 96 h 2856"/>
                <a:gd name="T86" fmla="*/ 627 w 7104"/>
                <a:gd name="T87" fmla="*/ 79 h 2856"/>
                <a:gd name="T88" fmla="*/ 487 w 7104"/>
                <a:gd name="T89" fmla="*/ 63 h 2856"/>
                <a:gd name="T90" fmla="*/ 361 w 7104"/>
                <a:gd name="T91" fmla="*/ 48 h 2856"/>
                <a:gd name="T92" fmla="*/ 254 w 7104"/>
                <a:gd name="T93" fmla="*/ 35 h 2856"/>
                <a:gd name="T94" fmla="*/ 165 w 7104"/>
                <a:gd name="T95" fmla="*/ 23 h 2856"/>
                <a:gd name="T96" fmla="*/ 42 w 7104"/>
                <a:gd name="T97" fmla="*/ 6 h 2856"/>
                <a:gd name="T98" fmla="*/ 0 w 7104"/>
                <a:gd name="T99" fmla="*/ 0 h 2856"/>
                <a:gd name="T100" fmla="*/ 0 w 7104"/>
                <a:gd name="T101" fmla="*/ 0 h 2856"/>
                <a:gd name="T102" fmla="*/ 0 w 7104"/>
                <a:gd name="T103" fmla="*/ 0 h 2856"/>
                <a:gd name="T104" fmla="*/ 7104 w 7104"/>
                <a:gd name="T105" fmla="*/ 2856 h 2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T102" t="T103" r="T104" b="T105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>
                <a:gd name="T0" fmla="*/ 0 w 15356"/>
                <a:gd name="T1" fmla="*/ 0 h 8638"/>
                <a:gd name="T2" fmla="*/ 0 w 15356"/>
                <a:gd name="T3" fmla="*/ 8638 h 8638"/>
                <a:gd name="T4" fmla="*/ 15356 w 15356"/>
                <a:gd name="T5" fmla="*/ 8638 h 8638"/>
                <a:gd name="T6" fmla="*/ 15356 w 15356"/>
                <a:gd name="T7" fmla="*/ 0 h 8638"/>
                <a:gd name="T8" fmla="*/ 0 w 15356"/>
                <a:gd name="T9" fmla="*/ 0 h 8638"/>
                <a:gd name="T10" fmla="*/ 14748 w 15356"/>
                <a:gd name="T11" fmla="*/ 8038 h 8638"/>
                <a:gd name="T12" fmla="*/ 600 w 15356"/>
                <a:gd name="T13" fmla="*/ 8038 h 8638"/>
                <a:gd name="T14" fmla="*/ 600 w 15356"/>
                <a:gd name="T15" fmla="*/ 592 h 8638"/>
                <a:gd name="T16" fmla="*/ 14748 w 15356"/>
                <a:gd name="T17" fmla="*/ 592 h 8638"/>
                <a:gd name="T18" fmla="*/ 14748 w 15356"/>
                <a:gd name="T19" fmla="*/ 8038 h 8638"/>
                <a:gd name="T20" fmla="*/ 0 w 15356"/>
                <a:gd name="T21" fmla="*/ 0 h 8638"/>
                <a:gd name="T22" fmla="*/ 15356 w 15356"/>
                <a:gd name="T23" fmla="*/ 8638 h 8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gray">
          <a:xfrm>
            <a:off x="1155700" y="973138"/>
            <a:ext cx="87614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55700" y="2603500"/>
            <a:ext cx="8761413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713" y="6391275"/>
            <a:ext cx="9906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 i="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E4292-579F-4DA1-9C6E-C5B8BB94385D}" type="datetimeFigureOut">
              <a:rPr lang="en-US"/>
              <a:pPr>
                <a:defRPr/>
              </a:pPr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0388" y="6391275"/>
            <a:ext cx="38608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 i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3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088" y="295275"/>
            <a:ext cx="838200" cy="768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28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fld id="{CD5083C0-4E46-4E8E-A174-BDEA00E76D8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36" r:id="rId2"/>
    <p:sldLayoutId id="2147483841" r:id="rId3"/>
    <p:sldLayoutId id="2147483837" r:id="rId4"/>
    <p:sldLayoutId id="2147483838" r:id="rId5"/>
    <p:sldLayoutId id="2147483839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  <p:sldLayoutId id="2147483852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Chemistry – Oct 10, 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42597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Challenge- </a:t>
            </a:r>
            <a:endParaRPr lang="en-US" b="1" dirty="0"/>
          </a:p>
          <a:p>
            <a:pPr lvl="1"/>
            <a:r>
              <a:rPr lang="en-US" b="1" dirty="0" smtClean="0"/>
              <a:t>Convert 1.08 atm to kPa</a:t>
            </a:r>
            <a:endParaRPr lang="en-US" b="1" dirty="0"/>
          </a:p>
          <a:p>
            <a:pPr lvl="1"/>
            <a:endParaRPr lang="en-US" b="1" dirty="0" smtClean="0"/>
          </a:p>
          <a:p>
            <a:r>
              <a:rPr lang="en-US" b="1" dirty="0" smtClean="0"/>
              <a:t>Objective –</a:t>
            </a:r>
          </a:p>
          <a:p>
            <a:pPr lvl="1"/>
            <a:r>
              <a:rPr lang="en-US" b="1" dirty="0"/>
              <a:t>Boyle’s Law </a:t>
            </a:r>
          </a:p>
          <a:p>
            <a:pPr lvl="1"/>
            <a:r>
              <a:rPr lang="en-US" b="1" dirty="0"/>
              <a:t>Charles’ Law</a:t>
            </a:r>
          </a:p>
          <a:p>
            <a:pPr lvl="1"/>
            <a:r>
              <a:rPr lang="en-US" b="1" dirty="0"/>
              <a:t>Gay-Lussac’s Law</a:t>
            </a:r>
          </a:p>
          <a:p>
            <a:pPr lvl="1"/>
            <a:r>
              <a:rPr lang="en-US" b="1" dirty="0" smtClean="0"/>
              <a:t>Avogadro's Law</a:t>
            </a:r>
          </a:p>
          <a:p>
            <a:pPr lvl="1"/>
            <a:r>
              <a:rPr lang="en-US" b="1" dirty="0" smtClean="0"/>
              <a:t>Gas Law Mathematics </a:t>
            </a:r>
            <a:endParaRPr lang="en-US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7889964" y="2603500"/>
            <a:ext cx="3017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Hand in Separation Lab Report</a:t>
            </a:r>
          </a:p>
          <a:p>
            <a:endParaRPr lang="en-US" dirty="0"/>
          </a:p>
          <a:p>
            <a:r>
              <a:rPr lang="en-US" dirty="0" smtClean="0"/>
              <a:t>Get out PT unit WS for HMK check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45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Gas laws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9531" y="2603500"/>
            <a:ext cx="10711543" cy="3353163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Boyle’s Law – P</a:t>
            </a:r>
            <a:r>
              <a:rPr lang="en-US" sz="2000" b="1" dirty="0" smtClean="0">
                <a:sym typeface="Euclid Symbol" panose="05050102010706020507" pitchFamily="18" charset="2"/>
              </a:rPr>
              <a:t> V  </a:t>
            </a:r>
          </a:p>
          <a:p>
            <a:pPr lvl="1"/>
            <a:r>
              <a:rPr lang="en-US" sz="1800" b="1" dirty="0" smtClean="0">
                <a:sym typeface="Euclid Symbol" panose="05050102010706020507" pitchFamily="18" charset="2"/>
              </a:rPr>
              <a:t> Pressure increases, Volume decreases. Vice versa.</a:t>
            </a:r>
            <a:r>
              <a:rPr lang="en-US" sz="1800" b="1" dirty="0"/>
              <a:t> T </a:t>
            </a:r>
            <a:r>
              <a:rPr lang="en-US" sz="1800" b="1" dirty="0" smtClean="0"/>
              <a:t>constant. (n constant)</a:t>
            </a:r>
            <a:endParaRPr lang="en-US" sz="1800" b="1" dirty="0" smtClean="0">
              <a:sym typeface="Euclid Symbol" panose="05050102010706020507" pitchFamily="18" charset="2"/>
            </a:endParaRPr>
          </a:p>
          <a:p>
            <a:r>
              <a:rPr lang="en-US" sz="2000" b="1" dirty="0" smtClean="0">
                <a:sym typeface="Euclid Symbol" panose="05050102010706020507" pitchFamily="18" charset="2"/>
              </a:rPr>
              <a:t>Charles’ Law </a:t>
            </a:r>
            <a:r>
              <a:rPr lang="en-US" sz="2000" b="1" dirty="0"/>
              <a:t>– </a:t>
            </a:r>
            <a:r>
              <a:rPr lang="en-US" sz="2000" b="1" dirty="0" smtClean="0">
                <a:sym typeface="Euclid Symbol" panose="05050102010706020507" pitchFamily="18" charset="2"/>
              </a:rPr>
              <a:t>T  V</a:t>
            </a:r>
            <a:r>
              <a:rPr lang="en-US" sz="2000" b="1" dirty="0">
                <a:sym typeface="Euclid Symbol" panose="05050102010706020507" pitchFamily="18" charset="2"/>
              </a:rPr>
              <a:t> </a:t>
            </a:r>
            <a:r>
              <a:rPr lang="en-US" sz="2000" b="1" dirty="0" smtClean="0">
                <a:sym typeface="Euclid Symbol" panose="05050102010706020507" pitchFamily="18" charset="2"/>
              </a:rPr>
              <a:t>	</a:t>
            </a:r>
          </a:p>
          <a:p>
            <a:pPr lvl="1"/>
            <a:r>
              <a:rPr lang="en-US" sz="1800" b="1" dirty="0" smtClean="0">
                <a:sym typeface="Euclid Symbol" panose="05050102010706020507" pitchFamily="18" charset="2"/>
              </a:rPr>
              <a:t>Temperature increases, Volume increases. Vice versa. P constant. </a:t>
            </a:r>
            <a:r>
              <a:rPr lang="en-US" sz="1800" b="1" dirty="0"/>
              <a:t>(n constant)</a:t>
            </a:r>
            <a:endParaRPr lang="en-US" sz="1800" b="1" dirty="0">
              <a:sym typeface="Euclid Symbol" panose="05050102010706020507" pitchFamily="18" charset="2"/>
            </a:endParaRPr>
          </a:p>
          <a:p>
            <a:r>
              <a:rPr lang="en-US" sz="2000" b="1" dirty="0" smtClean="0">
                <a:sym typeface="Euclid Symbol" panose="05050102010706020507" pitchFamily="18" charset="2"/>
              </a:rPr>
              <a:t>Guy-</a:t>
            </a:r>
            <a:r>
              <a:rPr lang="en-US" sz="2000" b="1" dirty="0" err="1" smtClean="0">
                <a:sym typeface="Euclid Symbol" panose="05050102010706020507" pitchFamily="18" charset="2"/>
              </a:rPr>
              <a:t>Lussac’s</a:t>
            </a:r>
            <a:r>
              <a:rPr lang="en-US" sz="2000" b="1" dirty="0" smtClean="0">
                <a:sym typeface="Euclid Symbol" panose="05050102010706020507" pitchFamily="18" charset="2"/>
              </a:rPr>
              <a:t> Law </a:t>
            </a:r>
            <a:r>
              <a:rPr lang="en-US" sz="2000" b="1" dirty="0" smtClean="0"/>
              <a:t> </a:t>
            </a:r>
            <a:r>
              <a:rPr lang="en-US" sz="2000" b="1" dirty="0"/>
              <a:t>–</a:t>
            </a:r>
            <a:r>
              <a:rPr lang="en-US" sz="2000" b="1" dirty="0" smtClean="0">
                <a:sym typeface="Euclid Symbol" panose="05050102010706020507" pitchFamily="18" charset="2"/>
              </a:rPr>
              <a:t> </a:t>
            </a:r>
            <a:r>
              <a:rPr lang="en-US" sz="2000" b="1" dirty="0">
                <a:sym typeface="Euclid Symbol" panose="05050102010706020507" pitchFamily="18" charset="2"/>
              </a:rPr>
              <a:t>T </a:t>
            </a:r>
            <a:r>
              <a:rPr lang="en-US" sz="2000" b="1" dirty="0" smtClean="0">
                <a:sym typeface="Euclid Symbol" panose="05050102010706020507" pitchFamily="18" charset="2"/>
              </a:rPr>
              <a:t></a:t>
            </a:r>
            <a:r>
              <a:rPr lang="en-US" sz="2000" b="1" dirty="0"/>
              <a:t> P</a:t>
            </a:r>
            <a:r>
              <a:rPr lang="en-US" sz="2000" b="1" dirty="0">
                <a:sym typeface="Euclid Symbol" panose="05050102010706020507" pitchFamily="18" charset="2"/>
              </a:rPr>
              <a:t> </a:t>
            </a:r>
            <a:endParaRPr lang="en-US" sz="2000" b="1" dirty="0" smtClean="0">
              <a:sym typeface="Euclid Symbol" panose="05050102010706020507" pitchFamily="18" charset="2"/>
            </a:endParaRPr>
          </a:p>
          <a:p>
            <a:pPr lvl="1"/>
            <a:r>
              <a:rPr lang="en-US" sz="1800" b="1" dirty="0" smtClean="0">
                <a:sym typeface="Euclid Symbol" panose="05050102010706020507" pitchFamily="18" charset="2"/>
              </a:rPr>
              <a:t>Temperature increases, Pressure increases, Vice versa. V constant. </a:t>
            </a:r>
            <a:r>
              <a:rPr lang="en-US" sz="1800" b="1" dirty="0"/>
              <a:t>(n constant)</a:t>
            </a:r>
            <a:endParaRPr lang="en-US" sz="1800" b="1" dirty="0">
              <a:sym typeface="Euclid Symbol" panose="05050102010706020507" pitchFamily="18" charset="2"/>
            </a:endParaRPr>
          </a:p>
          <a:p>
            <a:r>
              <a:rPr lang="en-US" sz="2000" b="1" dirty="0" smtClean="0">
                <a:sym typeface="Euclid Symbol" panose="05050102010706020507" pitchFamily="18" charset="2"/>
              </a:rPr>
              <a:t>Avogadro’s </a:t>
            </a:r>
            <a:r>
              <a:rPr lang="en-US" sz="2000" b="1" dirty="0" smtClean="0">
                <a:sym typeface="Euclid Symbol" panose="05050102010706020507" pitchFamily="18" charset="2"/>
              </a:rPr>
              <a:t>Law - n </a:t>
            </a:r>
            <a:r>
              <a:rPr lang="en-US" sz="2000" b="1" dirty="0">
                <a:sym typeface="Euclid Symbol" panose="05050102010706020507" pitchFamily="18" charset="2"/>
              </a:rPr>
              <a:t> V </a:t>
            </a:r>
            <a:r>
              <a:rPr lang="en-US" sz="2000" b="1" dirty="0" smtClean="0">
                <a:sym typeface="Euclid Symbol" panose="05050102010706020507" pitchFamily="18" charset="2"/>
              </a:rPr>
              <a:t></a:t>
            </a:r>
          </a:p>
          <a:p>
            <a:pPr lvl="1"/>
            <a:r>
              <a:rPr lang="en-US" sz="1800" b="1" dirty="0" smtClean="0">
                <a:sym typeface="Euclid Symbol" panose="05050102010706020507" pitchFamily="18" charset="2"/>
              </a:rPr>
              <a:t>Number of moles of gas increases, Volume increases. Vice versa. P and T constant.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08674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possible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637542" cy="3416300"/>
          </a:xfrm>
        </p:spPr>
        <p:txBody>
          <a:bodyPr/>
          <a:lstStyle/>
          <a:p>
            <a:r>
              <a:rPr lang="en-US" b="1" dirty="0" smtClean="0"/>
              <a:t>Variables may be directly or indirectly related.</a:t>
            </a:r>
          </a:p>
          <a:p>
            <a:r>
              <a:rPr lang="en-US" b="1" dirty="0" smtClean="0"/>
              <a:t>For direct variation, as one goes up, the other goes up. And if one goes down, the other goes down.    X</a:t>
            </a:r>
            <a:r>
              <a:rPr lang="en-US" b="1" dirty="0" smtClean="0">
                <a:sym typeface="Symbol" panose="05050102010706020507" pitchFamily="18" charset="2"/>
              </a:rPr>
              <a:t>Y  and XY   They are in sync.</a:t>
            </a:r>
          </a:p>
          <a:p>
            <a:r>
              <a:rPr lang="en-US" b="1" dirty="0" smtClean="0">
                <a:sym typeface="Symbol" panose="05050102010706020507" pitchFamily="18" charset="2"/>
              </a:rPr>
              <a:t>For indirect variation, as one goes up, the other goes down. XY  and XY</a:t>
            </a:r>
          </a:p>
          <a:p>
            <a:r>
              <a:rPr lang="en-US" b="1" dirty="0" smtClean="0">
                <a:sym typeface="Symbol" panose="05050102010706020507" pitchFamily="18" charset="2"/>
              </a:rPr>
              <a:t>For direct variation, the graph of X vs Y is a line:</a:t>
            </a:r>
          </a:p>
          <a:p>
            <a:r>
              <a:rPr lang="en-US" b="1" dirty="0" smtClean="0">
                <a:sym typeface="Symbol" panose="05050102010706020507" pitchFamily="18" charset="2"/>
              </a:rPr>
              <a:t>For indirect variation, the graph is a curve:</a:t>
            </a:r>
          </a:p>
          <a:p>
            <a:r>
              <a:rPr lang="en-US" b="1" dirty="0" smtClean="0">
                <a:sym typeface="Symbol" panose="05050102010706020507" pitchFamily="18" charset="2"/>
              </a:rPr>
              <a:t>Direct: </a:t>
            </a:r>
          </a:p>
          <a:p>
            <a:r>
              <a:rPr lang="en-US" b="1" dirty="0" smtClean="0">
                <a:sym typeface="Symbol" panose="05050102010706020507" pitchFamily="18" charset="2"/>
              </a:rPr>
              <a:t>Indirect: </a:t>
            </a:r>
            <a:endParaRPr lang="en-US" b="1" dirty="0"/>
          </a:p>
        </p:txBody>
      </p:sp>
      <p:pic>
        <p:nvPicPr>
          <p:cNvPr id="4" name="Picture 28" descr="10_07_Figure_L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411" b="21687"/>
          <a:stretch/>
        </p:blipFill>
        <p:spPr bwMode="auto">
          <a:xfrm>
            <a:off x="6641589" y="4530591"/>
            <a:ext cx="2322998" cy="1939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8" descr="10_07_Figure_L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7" r="51390" b="20646"/>
          <a:stretch/>
        </p:blipFill>
        <p:spPr bwMode="auto">
          <a:xfrm>
            <a:off x="9092038" y="4530591"/>
            <a:ext cx="2459866" cy="1965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/>
          </p:nvPr>
        </p:nvGraphicFramePr>
        <p:xfrm>
          <a:off x="2671182" y="4797805"/>
          <a:ext cx="3244850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1536480" imgH="393480" progId="Equation.DSMT4">
                  <p:embed/>
                </p:oleObj>
              </mc:Choice>
              <mc:Fallback>
                <p:oleObj name="Equation" r:id="rId4" imgW="1536480" imgH="393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671182" y="4797805"/>
                        <a:ext cx="3244850" cy="833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2671182" y="5603081"/>
          <a:ext cx="3594100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1701720" imgH="393480" progId="Equation.DSMT4">
                  <p:embed/>
                </p:oleObj>
              </mc:Choice>
              <mc:Fallback>
                <p:oleObj name="Equation" r:id="rId6" imgW="1701720" imgH="3934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71182" y="5603081"/>
                        <a:ext cx="3594100" cy="833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194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Mathematics of Gas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For Boyles Law, P and V are inversely related so the equation                   can be used to solve. </a:t>
            </a:r>
          </a:p>
          <a:p>
            <a:r>
              <a:rPr lang="en-US" b="1" dirty="0" smtClean="0"/>
              <a:t>For Charles Law, Gay-Lussac Law, and Avogadro’s Law are directly related so the equations you can use all take the same form:</a:t>
            </a:r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Or Charles Law and Gay-Lussac can be combined to become a combined Law</a:t>
            </a:r>
          </a:p>
          <a:p>
            <a:r>
              <a:rPr lang="en-US" b="1" dirty="0" smtClean="0"/>
              <a:t> Solve by cross multiplying.</a:t>
            </a:r>
            <a:endParaRPr lang="en-US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530014"/>
              </p:ext>
            </p:extLst>
          </p:nvPr>
        </p:nvGraphicFramePr>
        <p:xfrm>
          <a:off x="1822562" y="4106862"/>
          <a:ext cx="12414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3" imgW="495000" imgH="431640" progId="Equation.DSMT4">
                  <p:embed/>
                </p:oleObj>
              </mc:Choice>
              <mc:Fallback>
                <p:oleObj name="Equation" r:id="rId3" imgW="495000" imgH="4316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2562" y="4106862"/>
                        <a:ext cx="1241425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4965983"/>
              </p:ext>
            </p:extLst>
          </p:nvPr>
        </p:nvGraphicFramePr>
        <p:xfrm>
          <a:off x="3731595" y="4106862"/>
          <a:ext cx="12414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5" imgW="495000" imgH="431640" progId="Equation.DSMT4">
                  <p:embed/>
                </p:oleObj>
              </mc:Choice>
              <mc:Fallback>
                <p:oleObj name="Equation" r:id="rId5" imgW="495000" imgH="4316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31595" y="4106862"/>
                        <a:ext cx="1241425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9401386"/>
              </p:ext>
            </p:extLst>
          </p:nvPr>
        </p:nvGraphicFramePr>
        <p:xfrm>
          <a:off x="5640628" y="4106862"/>
          <a:ext cx="12414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7" imgW="495000" imgH="431640" progId="Equation.DSMT4">
                  <p:embed/>
                </p:oleObj>
              </mc:Choice>
              <mc:Fallback>
                <p:oleObj name="Equation" r:id="rId7" imgW="495000" imgH="4316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40628" y="4106862"/>
                        <a:ext cx="1241425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1035893"/>
              </p:ext>
            </p:extLst>
          </p:nvPr>
        </p:nvGraphicFramePr>
        <p:xfrm>
          <a:off x="7322532" y="4094162"/>
          <a:ext cx="1846262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9" imgW="736560" imgH="431640" progId="Equation.DSMT4">
                  <p:embed/>
                </p:oleObj>
              </mc:Choice>
              <mc:Fallback>
                <p:oleObj name="Equation" r:id="rId9" imgW="736560" imgH="4316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322532" y="4094162"/>
                        <a:ext cx="1846262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9553553"/>
              </p:ext>
            </p:extLst>
          </p:nvPr>
        </p:nvGraphicFramePr>
        <p:xfrm>
          <a:off x="8864798" y="2441574"/>
          <a:ext cx="1785938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11" imgW="672840" imgH="228600" progId="Equation.DSMT4">
                  <p:embed/>
                </p:oleObj>
              </mc:Choice>
              <mc:Fallback>
                <p:oleObj name="Equation" r:id="rId11" imgW="672840" imgH="2286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864798" y="2441574"/>
                        <a:ext cx="1785938" cy="604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22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and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State Boyle’s Law.</a:t>
            </a:r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What’s </a:t>
            </a:r>
            <a:r>
              <a:rPr lang="en-US" b="1" dirty="0"/>
              <a:t>Due?  (Pending assignments to complete.)</a:t>
            </a:r>
          </a:p>
          <a:p>
            <a:pPr lvl="1"/>
            <a:r>
              <a:rPr lang="en-US" b="1" dirty="0" smtClean="0"/>
              <a:t>Qualitative Gas Laws </a:t>
            </a:r>
            <a:r>
              <a:rPr lang="en-US" b="1" dirty="0" smtClean="0"/>
              <a:t>Worksheet + Quantitative Bonus</a:t>
            </a:r>
            <a:endParaRPr lang="en-US" b="1" dirty="0"/>
          </a:p>
          <a:p>
            <a:r>
              <a:rPr lang="en-US" b="1" dirty="0"/>
              <a:t>What’s Next?  (How to prepare for the next day)</a:t>
            </a:r>
          </a:p>
          <a:p>
            <a:pPr lvl="1"/>
            <a:r>
              <a:rPr lang="en-US" b="1" dirty="0"/>
              <a:t>Energy, p38-45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3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 for gases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There are four variables that can be measured and describe a gas:</a:t>
            </a:r>
          </a:p>
          <a:p>
            <a:pPr lvl="1"/>
            <a:r>
              <a:rPr lang="en-US" b="1" dirty="0" smtClean="0"/>
              <a:t>Pressure, P</a:t>
            </a:r>
          </a:p>
          <a:p>
            <a:pPr lvl="1"/>
            <a:r>
              <a:rPr lang="en-US" b="1" dirty="0" smtClean="0"/>
              <a:t>Volume, V</a:t>
            </a:r>
            <a:endParaRPr lang="en-US" b="1" dirty="0"/>
          </a:p>
          <a:p>
            <a:pPr lvl="1"/>
            <a:r>
              <a:rPr lang="en-US" b="1" dirty="0" smtClean="0"/>
              <a:t>Temperature, T</a:t>
            </a:r>
          </a:p>
          <a:p>
            <a:pPr lvl="1"/>
            <a:r>
              <a:rPr lang="en-US" b="1" dirty="0" smtClean="0"/>
              <a:t>Moles of gas, n</a:t>
            </a:r>
          </a:p>
          <a:p>
            <a:r>
              <a:rPr lang="en-US" b="1" dirty="0" smtClean="0"/>
              <a:t>If you know the measurements for all four of these variables you have a complete description of a sample of gas.</a:t>
            </a:r>
          </a:p>
          <a:p>
            <a:r>
              <a:rPr lang="en-US" b="1" dirty="0" smtClean="0"/>
              <a:t>We will look at how these variables are related to one another.</a:t>
            </a:r>
          </a:p>
        </p:txBody>
      </p:sp>
    </p:spTree>
    <p:extLst>
      <p:ext uri="{BB962C8B-B14F-4D97-AF65-F5344CB8AC3E}">
        <p14:creationId xmlns:p14="http://schemas.microsoft.com/office/powerpoint/2010/main" val="3619792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Boyle’s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Consider any given sample of gas in a compressible container.</a:t>
            </a:r>
          </a:p>
          <a:p>
            <a:r>
              <a:rPr lang="en-US" b="1" dirty="0" smtClean="0"/>
              <a:t>As you compress the gas, what happens to the pressure of the gas?</a:t>
            </a:r>
            <a:endParaRPr lang="en-US" b="1" dirty="0"/>
          </a:p>
          <a:p>
            <a:r>
              <a:rPr lang="en-US" b="1" dirty="0" smtClean="0"/>
              <a:t>Consider a cylinder with a piston attached</a:t>
            </a:r>
          </a:p>
          <a:p>
            <a:r>
              <a:rPr lang="en-US" b="1" dirty="0" smtClean="0"/>
              <a:t>As mass increases, height decreases</a:t>
            </a:r>
          </a:p>
          <a:p>
            <a:r>
              <a:rPr lang="en-US" b="1" dirty="0" smtClean="0"/>
              <a:t>As pressure increases, volume decreases</a:t>
            </a:r>
            <a:endParaRPr lang="en-US" b="1" dirty="0"/>
          </a:p>
        </p:txBody>
      </p:sp>
      <p:pic>
        <p:nvPicPr>
          <p:cNvPr id="4" name="Picture 3" descr="11_13_Figu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2377" y="3396708"/>
            <a:ext cx="4694975" cy="2780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567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Boyle’s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7023131" cy="3808897"/>
          </a:xfrm>
        </p:spPr>
        <p:txBody>
          <a:bodyPr>
            <a:normAutofit/>
          </a:bodyPr>
          <a:lstStyle/>
          <a:p>
            <a:r>
              <a:rPr lang="en-US" b="1" dirty="0" smtClean="0"/>
              <a:t>You will find that pressure and volume are inversely proportional</a:t>
            </a:r>
          </a:p>
          <a:p>
            <a:r>
              <a:rPr lang="en-US" b="1" dirty="0" smtClean="0"/>
              <a:t>Graph P vs V is a curve.</a:t>
            </a:r>
          </a:p>
          <a:p>
            <a:r>
              <a:rPr lang="en-US" b="1" dirty="0" smtClean="0"/>
              <a:t>From KMT, Pressure is due to collisions of gas particles with the walls of the container.</a:t>
            </a:r>
          </a:p>
          <a:p>
            <a:r>
              <a:rPr lang="en-US" b="1" dirty="0" smtClean="0"/>
              <a:t>If the container is flexible, as you compress a gas (V</a:t>
            </a:r>
            <a:r>
              <a:rPr lang="en-US" b="1" dirty="0" smtClean="0">
                <a:sym typeface="Symbol" panose="05050102010706020507" pitchFamily="18" charset="2"/>
              </a:rPr>
              <a:t>)</a:t>
            </a:r>
            <a:r>
              <a:rPr lang="en-US" b="1" dirty="0" smtClean="0"/>
              <a:t>, more particles will hit the walls (P</a:t>
            </a:r>
            <a:r>
              <a:rPr lang="en-US" b="1" dirty="0" smtClean="0">
                <a:sym typeface="Symbol" panose="05050102010706020507" pitchFamily="18" charset="2"/>
              </a:rPr>
              <a:t>). </a:t>
            </a:r>
          </a:p>
          <a:p>
            <a:r>
              <a:rPr lang="en-US" b="1" dirty="0" smtClean="0">
                <a:sym typeface="Symbol" panose="05050102010706020507" pitchFamily="18" charset="2"/>
              </a:rPr>
              <a:t>As you expand a gas</a:t>
            </a:r>
            <a:r>
              <a:rPr lang="en-US" b="1" dirty="0"/>
              <a:t> </a:t>
            </a:r>
            <a:r>
              <a:rPr lang="en-US" b="1" dirty="0" smtClean="0"/>
              <a:t>(V</a:t>
            </a:r>
            <a:r>
              <a:rPr lang="en-US" b="1" dirty="0" smtClean="0">
                <a:sym typeface="Symbol" panose="05050102010706020507" pitchFamily="18" charset="2"/>
              </a:rPr>
              <a:t></a:t>
            </a:r>
            <a:r>
              <a:rPr lang="en-US" b="1" dirty="0">
                <a:sym typeface="Symbol" panose="05050102010706020507" pitchFamily="18" charset="2"/>
              </a:rPr>
              <a:t>)., </a:t>
            </a:r>
            <a:r>
              <a:rPr lang="en-US" b="1" dirty="0" smtClean="0">
                <a:sym typeface="Symbol" panose="05050102010706020507" pitchFamily="18" charset="2"/>
              </a:rPr>
              <a:t>fewer particles will hit the walls </a:t>
            </a:r>
            <a:r>
              <a:rPr lang="en-US" b="1" dirty="0" smtClean="0"/>
              <a:t>(P</a:t>
            </a:r>
            <a:r>
              <a:rPr lang="en-US" b="1" dirty="0" smtClean="0">
                <a:sym typeface="Symbol" panose="05050102010706020507" pitchFamily="18" charset="2"/>
              </a:rPr>
              <a:t>).</a:t>
            </a:r>
            <a:endParaRPr lang="en-US" b="1" dirty="0" smtClean="0"/>
          </a:p>
        </p:txBody>
      </p:sp>
      <p:pic>
        <p:nvPicPr>
          <p:cNvPr id="13329" name="Picture 17" descr="http://www.mentorials.com/site/monographs/high-school/chemistry/images/boyle%27s-law-pressure-volum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313" y="2877260"/>
            <a:ext cx="2286000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71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solve gas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225" y="2655015"/>
            <a:ext cx="10461790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Identify given information using units as your guide. Summarize in a table.</a:t>
            </a:r>
          </a:p>
          <a:p>
            <a:r>
              <a:rPr lang="en-US" b="1" dirty="0" smtClean="0"/>
              <a:t>Determine what information is constant and mark with C for initial final and effect.</a:t>
            </a:r>
          </a:p>
          <a:p>
            <a:r>
              <a:rPr lang="en-US" b="1" dirty="0" smtClean="0"/>
              <a:t>If both initial and final values are known, indicate the effect with an up or down arrow.</a:t>
            </a:r>
          </a:p>
          <a:p>
            <a:r>
              <a:rPr lang="en-US" b="1" dirty="0" smtClean="0"/>
              <a:t>Determine the effect for the other variable and predict whether the missing information will be higher or lower than the given information.</a:t>
            </a:r>
          </a:p>
          <a:p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668790"/>
              </p:ext>
            </p:extLst>
          </p:nvPr>
        </p:nvGraphicFramePr>
        <p:xfrm>
          <a:off x="7981405" y="4611187"/>
          <a:ext cx="3287610" cy="146012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52660">
                  <a:extLst>
                    <a:ext uri="{9D8B030D-6E8A-4147-A177-3AD203B41FA5}">
                      <a16:colId xmlns:a16="http://schemas.microsoft.com/office/drawing/2014/main" val="752978568"/>
                    </a:ext>
                  </a:extLst>
                </a:gridCol>
                <a:gridCol w="811650">
                  <a:extLst>
                    <a:ext uri="{9D8B030D-6E8A-4147-A177-3AD203B41FA5}">
                      <a16:colId xmlns:a16="http://schemas.microsoft.com/office/drawing/2014/main" val="3822537105"/>
                    </a:ext>
                  </a:extLst>
                </a:gridCol>
                <a:gridCol w="811650">
                  <a:extLst>
                    <a:ext uri="{9D8B030D-6E8A-4147-A177-3AD203B41FA5}">
                      <a16:colId xmlns:a16="http://schemas.microsoft.com/office/drawing/2014/main" val="1456055547"/>
                    </a:ext>
                  </a:extLst>
                </a:gridCol>
                <a:gridCol w="811650">
                  <a:extLst>
                    <a:ext uri="{9D8B030D-6E8A-4147-A177-3AD203B41FA5}">
                      <a16:colId xmlns:a16="http://schemas.microsoft.com/office/drawing/2014/main" val="2497933097"/>
                    </a:ext>
                  </a:extLst>
                </a:gridCol>
              </a:tblGrid>
              <a:tr h="365032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0796931"/>
                  </a:ext>
                </a:extLst>
              </a:tr>
              <a:tr h="365032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Initial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5776853"/>
                  </a:ext>
                </a:extLst>
              </a:tr>
              <a:tr h="365032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Final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4952406"/>
                  </a:ext>
                </a:extLst>
              </a:tr>
              <a:tr h="365032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Effect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260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4943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Ex</a:t>
            </a:r>
            <a:r>
              <a:rPr lang="en-US" b="1" dirty="0"/>
              <a:t>: A cylinder with a moveable piston has an </a:t>
            </a:r>
            <a:r>
              <a:rPr lang="en-US" b="1" dirty="0" smtClean="0"/>
              <a:t>applied </a:t>
            </a:r>
            <a:r>
              <a:rPr lang="en-US" b="1" dirty="0"/>
              <a:t>pressure of 4.0 atm and a volume of 6.0 L. </a:t>
            </a:r>
            <a:r>
              <a:rPr lang="en-US" b="1" dirty="0" smtClean="0"/>
              <a:t>Will the volume of </a:t>
            </a:r>
            <a:r>
              <a:rPr lang="en-US" b="1" dirty="0"/>
              <a:t>the </a:t>
            </a:r>
            <a:r>
              <a:rPr lang="en-US" b="1" dirty="0" smtClean="0"/>
              <a:t>cylinder be greater or less than 6.0 L if </a:t>
            </a:r>
            <a:r>
              <a:rPr lang="en-US" b="1" dirty="0"/>
              <a:t>the applied pressure </a:t>
            </a:r>
            <a:r>
              <a:rPr lang="en-US" b="1" dirty="0" smtClean="0"/>
              <a:t>is decreased </a:t>
            </a:r>
            <a:r>
              <a:rPr lang="en-US" b="1" dirty="0"/>
              <a:t>to 1.0 atm?</a:t>
            </a:r>
          </a:p>
          <a:p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651687"/>
              </p:ext>
            </p:extLst>
          </p:nvPr>
        </p:nvGraphicFramePr>
        <p:xfrm>
          <a:off x="2716943" y="3841388"/>
          <a:ext cx="5003206" cy="223554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297609">
                  <a:extLst>
                    <a:ext uri="{9D8B030D-6E8A-4147-A177-3AD203B41FA5}">
                      <a16:colId xmlns:a16="http://schemas.microsoft.com/office/drawing/2014/main" val="752978568"/>
                    </a:ext>
                  </a:extLst>
                </a:gridCol>
                <a:gridCol w="1235199">
                  <a:extLst>
                    <a:ext uri="{9D8B030D-6E8A-4147-A177-3AD203B41FA5}">
                      <a16:colId xmlns:a16="http://schemas.microsoft.com/office/drawing/2014/main" val="3822537105"/>
                    </a:ext>
                  </a:extLst>
                </a:gridCol>
                <a:gridCol w="1235199">
                  <a:extLst>
                    <a:ext uri="{9D8B030D-6E8A-4147-A177-3AD203B41FA5}">
                      <a16:colId xmlns:a16="http://schemas.microsoft.com/office/drawing/2014/main" val="1456055547"/>
                    </a:ext>
                  </a:extLst>
                </a:gridCol>
                <a:gridCol w="1235199">
                  <a:extLst>
                    <a:ext uri="{9D8B030D-6E8A-4147-A177-3AD203B41FA5}">
                      <a16:colId xmlns:a16="http://schemas.microsoft.com/office/drawing/2014/main" val="2497933097"/>
                    </a:ext>
                  </a:extLst>
                </a:gridCol>
              </a:tblGrid>
              <a:tr h="454761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0796931"/>
                  </a:ext>
                </a:extLst>
              </a:tr>
              <a:tr h="683502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Initial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4.0 atm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6.0 L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5776853"/>
                  </a:ext>
                </a:extLst>
              </a:tr>
              <a:tr h="45476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Final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1.0 atm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4952406"/>
                  </a:ext>
                </a:extLst>
              </a:tr>
              <a:tr h="454761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Effect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New Century Schlbk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32601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7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Charles’s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6649643" cy="3416300"/>
          </a:xfrm>
        </p:spPr>
        <p:txBody>
          <a:bodyPr/>
          <a:lstStyle/>
          <a:p>
            <a:r>
              <a:rPr lang="en-US" b="1" dirty="0" smtClean="0"/>
              <a:t>Generally, if temperature increases, then volume increases.</a:t>
            </a:r>
          </a:p>
          <a:p>
            <a:r>
              <a:rPr lang="en-US" b="1" dirty="0" smtClean="0"/>
              <a:t>Specifically you will find they are directly proportional.</a:t>
            </a:r>
          </a:p>
          <a:p>
            <a:r>
              <a:rPr lang="en-US" b="1" dirty="0" smtClean="0"/>
              <a:t>Graph is a straight line through the origin.</a:t>
            </a:r>
            <a:endParaRPr lang="en-US" b="1" dirty="0"/>
          </a:p>
          <a:p>
            <a:r>
              <a:rPr lang="en-US" b="1" dirty="0" smtClean="0"/>
              <a:t>Note: Pressure is held constant and </a:t>
            </a:r>
            <a:r>
              <a:rPr lang="en-US" b="1" u="sng" dirty="0" smtClean="0"/>
              <a:t>T is in Kelvin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From KMT: higher Temp</a:t>
            </a:r>
            <a:r>
              <a:rPr lang="en-US" b="1" dirty="0" smtClean="0">
                <a:sym typeface="Wingdings" panose="05000000000000000000" pitchFamily="2" charset="2"/>
              </a:rPr>
              <a:t> faster particles more collisions Larger volume</a:t>
            </a:r>
            <a:endParaRPr lang="en-US" b="1" dirty="0" smtClean="0"/>
          </a:p>
        </p:txBody>
      </p:sp>
      <p:pic>
        <p:nvPicPr>
          <p:cNvPr id="14345" name="Picture 9" descr="http://chemistry-reference.com/gases/Charles%27s%20Law%20grap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936" y="3171275"/>
            <a:ext cx="30480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318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Gay-Lussac’s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6649643" cy="3416300"/>
          </a:xfrm>
        </p:spPr>
        <p:txBody>
          <a:bodyPr/>
          <a:lstStyle/>
          <a:p>
            <a:r>
              <a:rPr lang="en-US" b="1" dirty="0" smtClean="0"/>
              <a:t>Generally, if temperature increases, then pressure increases as we saw in the lab last time. (Note the similarity to Charles’ Law.)</a:t>
            </a:r>
          </a:p>
          <a:p>
            <a:r>
              <a:rPr lang="en-US" b="1" dirty="0" smtClean="0"/>
              <a:t>Specifically you will find they are directly proportional.</a:t>
            </a:r>
          </a:p>
          <a:p>
            <a:r>
              <a:rPr lang="en-US" b="1" dirty="0"/>
              <a:t>Graph is a straight line through the origin.</a:t>
            </a:r>
          </a:p>
          <a:p>
            <a:r>
              <a:rPr lang="en-US" b="1" dirty="0" smtClean="0"/>
              <a:t>Note: Volume is held constant and </a:t>
            </a:r>
            <a:r>
              <a:rPr lang="en-US" b="1" u="sng" dirty="0" smtClean="0"/>
              <a:t>T is in Kelvin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From KMT: higher Temp</a:t>
            </a:r>
            <a:r>
              <a:rPr lang="en-US" b="1" dirty="0" smtClean="0">
                <a:sym typeface="Wingdings" panose="05000000000000000000" pitchFamily="2" charset="2"/>
              </a:rPr>
              <a:t> faster particles more forceful collisions Higher pressure</a:t>
            </a:r>
            <a:endParaRPr lang="en-US" b="1" dirty="0" smtClean="0"/>
          </a:p>
        </p:txBody>
      </p:sp>
      <p:pic>
        <p:nvPicPr>
          <p:cNvPr id="19462" name="Picture 6" descr="http://cimg1.ck12.org/datastreams/f-d%3A1312ab7b2ca3c9ca7d97d8bce295fa98d40c2a8eee53b3ee96b32bea%2BIMAGE%2BIMAGE.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5597" y="3094328"/>
            <a:ext cx="2434644" cy="2434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1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Avogadro’s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7688601" cy="3416300"/>
          </a:xfrm>
        </p:spPr>
        <p:txBody>
          <a:bodyPr/>
          <a:lstStyle/>
          <a:p>
            <a:r>
              <a:rPr lang="en-US" b="1" dirty="0" smtClean="0"/>
              <a:t>The amount /number of gas particles present in a sample is measured in terms of moles, </a:t>
            </a:r>
            <a:r>
              <a:rPr lang="en-US" b="1" i="1" dirty="0" smtClean="0"/>
              <a:t>n</a:t>
            </a:r>
          </a:p>
          <a:p>
            <a:r>
              <a:rPr lang="en-US" b="1" dirty="0" smtClean="0"/>
              <a:t>When temperature and pressure are held constant, if the amount of gas is increased, the volume of the sample increases. (e.g. balloon)</a:t>
            </a:r>
          </a:p>
          <a:p>
            <a:r>
              <a:rPr lang="en-US" b="1" dirty="0" smtClean="0"/>
              <a:t>Experiments show that this is a direct proportionality.</a:t>
            </a:r>
          </a:p>
          <a:p>
            <a:r>
              <a:rPr lang="en-US" b="1" dirty="0"/>
              <a:t>Graph is a straight line through the origin.</a:t>
            </a:r>
          </a:p>
          <a:p>
            <a:r>
              <a:rPr lang="en-US" b="1" dirty="0" smtClean="0"/>
              <a:t>From KMT: If there are more particles added, the only way to have the same pressure at the same temperature is to increase the size of the vessel </a:t>
            </a:r>
          </a:p>
        </p:txBody>
      </p:sp>
      <p:pic>
        <p:nvPicPr>
          <p:cNvPr id="7" name="Picture 3" descr="11_18_Figu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555" y="3717433"/>
            <a:ext cx="2814600" cy="3064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585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38584</TotalTime>
  <Words>840</Words>
  <Application>Microsoft Office PowerPoint</Application>
  <PresentationFormat>Widescreen</PresentationFormat>
  <Paragraphs>121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Calibri</vt:lpstr>
      <vt:lpstr>Century Gothic</vt:lpstr>
      <vt:lpstr>Euclid Symbol</vt:lpstr>
      <vt:lpstr>New Century Schlbk</vt:lpstr>
      <vt:lpstr>Symbol</vt:lpstr>
      <vt:lpstr>Times New Roman</vt:lpstr>
      <vt:lpstr>Wingdings</vt:lpstr>
      <vt:lpstr>Wingdings 3</vt:lpstr>
      <vt:lpstr>Ion Boardroom</vt:lpstr>
      <vt:lpstr>Equation</vt:lpstr>
      <vt:lpstr>Chemistry – Oct 10, 2019 </vt:lpstr>
      <vt:lpstr>Variables for gases</vt:lpstr>
      <vt:lpstr>Boyle’s Law</vt:lpstr>
      <vt:lpstr>Boyle’s Law</vt:lpstr>
      <vt:lpstr>How to solve gas problems</vt:lpstr>
      <vt:lpstr>Sample Problem</vt:lpstr>
      <vt:lpstr>Charles’s Law</vt:lpstr>
      <vt:lpstr>Gay-Lussac’s Law</vt:lpstr>
      <vt:lpstr>Avogadro’s Law</vt:lpstr>
      <vt:lpstr>Simple Gas laws Summary</vt:lpstr>
      <vt:lpstr>Two possible options</vt:lpstr>
      <vt:lpstr>Mathematics of Gas Laws</vt:lpstr>
      <vt:lpstr>Exit Slip and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200</cp:revision>
  <dcterms:created xsi:type="dcterms:W3CDTF">2015-08-11T02:33:52Z</dcterms:created>
  <dcterms:modified xsi:type="dcterms:W3CDTF">2019-10-10T11:34:44Z</dcterms:modified>
</cp:coreProperties>
</file>